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2" r:id="rId3"/>
    <p:sldId id="257" r:id="rId4"/>
    <p:sldId id="258" r:id="rId5"/>
    <p:sldId id="261" r:id="rId6"/>
    <p:sldId id="259" r:id="rId7"/>
    <p:sldId id="260" r:id="rId8"/>
    <p:sldId id="275" r:id="rId9"/>
    <p:sldId id="267" r:id="rId10"/>
    <p:sldId id="273" r:id="rId11"/>
    <p:sldId id="268" r:id="rId12"/>
    <p:sldId id="274" r:id="rId13"/>
    <p:sldId id="262" r:id="rId14"/>
    <p:sldId id="269" r:id="rId15"/>
    <p:sldId id="270" r:id="rId16"/>
    <p:sldId id="263" r:id="rId17"/>
    <p:sldId id="266" r:id="rId18"/>
    <p:sldId id="265" r:id="rId19"/>
    <p:sldId id="264" r:id="rId20"/>
    <p:sldId id="271" r:id="rId21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28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6FBA429-AFF2-23DE-8183-33733CC8A9E5}" v="32" dt="2023-10-16T14:23:17.09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81" d="100"/>
          <a:sy n="81" d="100"/>
        </p:scale>
        <p:origin x="21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58B4A37-C08B-4278-B745-C6278F154D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4F9A2930-563F-471E-A555-033EF5622B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C6D32E7-D40A-406A-9E45-D2BB6B2740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1BBBC-0A4C-49AF-B41C-1E0C1B221D7B}" type="datetimeFigureOut">
              <a:rPr lang="de-DE" smtClean="0"/>
              <a:t>06.11.2024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F27134A-4BFA-4604-894C-6458B469CE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5F06DBC-573F-4256-B21D-2D7CE4E86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39552-4FA3-45F8-AE91-20B78F18AF6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801925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8F74AF5-295F-42C3-B510-91715D6AF2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8EDDCE21-5CFC-4012-A748-2822732887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198A075-4B7D-4A84-BDEB-9F185F76A8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1BBBC-0A4C-49AF-B41C-1E0C1B221D7B}" type="datetimeFigureOut">
              <a:rPr lang="de-DE" smtClean="0"/>
              <a:t>06.11.2024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DCDFA2E-AD66-45D0-B88A-2BCDD83CEE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ADB8D0C-8A6D-4278-BFBD-8B88E143A1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39552-4FA3-45F8-AE91-20B78F18AF6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545817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C1186B23-1C49-48FF-A019-86F68DB0859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1989930E-0FF2-445E-B51A-B9EA68B8F3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459314C-A2A1-4FDA-83F7-29E6CA05BC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1BBBC-0A4C-49AF-B41C-1E0C1B221D7B}" type="datetimeFigureOut">
              <a:rPr lang="de-DE" smtClean="0"/>
              <a:t>06.11.2024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49985FE-0155-4258-80FA-A071A78F13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EC17CEF-81CB-42BD-A61E-3582523A6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39552-4FA3-45F8-AE91-20B78F18AF6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428111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56E8E21-B0AA-4A2F-903B-39318F642A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F7C938F-5A90-40A3-9F5E-DE844A92A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0937B2F-864D-4AD4-9CC8-793C3F21A9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1BBBC-0A4C-49AF-B41C-1E0C1B221D7B}" type="datetimeFigureOut">
              <a:rPr lang="de-DE" smtClean="0"/>
              <a:t>06.11.2024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14BE118-FCB7-4EDB-9A28-39A09C9D56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8BB3137-99F5-436D-8D3B-65034AEF0D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39552-4FA3-45F8-AE91-20B78F18AF6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605618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A011596-AD71-481A-8A74-296F49531F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54358B6-D1A0-4CC8-A675-CC425F8CC9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AC93253-B118-4A3A-A2DB-BDA66A0617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1BBBC-0A4C-49AF-B41C-1E0C1B221D7B}" type="datetimeFigureOut">
              <a:rPr lang="de-DE" smtClean="0"/>
              <a:t>06.11.2024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7E550AF-AF2D-4A68-9B6F-73681A0E1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D892DDE-712A-4856-B6C4-5C74606060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39552-4FA3-45F8-AE91-20B78F18AF6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802738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5F55AB8-7B0C-4034-912F-44C48E4C91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41CE28F-2DD3-4322-AB74-4A9E27B014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FA4DA647-552F-42E3-B8AF-57BF76CC32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C41CE843-BF5F-4435-A9BC-4AAE555857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1BBBC-0A4C-49AF-B41C-1E0C1B221D7B}" type="datetimeFigureOut">
              <a:rPr lang="de-DE" smtClean="0"/>
              <a:t>06.11.2024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8E7EFE9B-5174-4EFB-8C2C-7B1FF29A3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AFD1D495-AF1F-4521-A174-14621918A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39552-4FA3-45F8-AE91-20B78F18AF6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214566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653D79F-7572-4C4B-BD05-4C8E0EE082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7838011-28ED-43F6-AEE8-92EC06B91A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BEDCF89-399D-4E9D-9EAD-6BA5BED1F8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4701DB44-60E5-4148-A9BA-DE502BB11D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163B8CBA-F602-4E86-8723-CA7A2928294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30781458-CE15-4C03-876F-7AF81D92EE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1BBBC-0A4C-49AF-B41C-1E0C1B221D7B}" type="datetimeFigureOut">
              <a:rPr lang="de-DE" smtClean="0"/>
              <a:t>06.11.2024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88142359-E7BF-4387-8C3A-89E8B5435C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4EB001E2-BE55-4843-90A3-28F361752C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39552-4FA3-45F8-AE91-20B78F18AF6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486005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86E44E-83F3-4225-89E9-AC85B1368F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DDA8F850-D064-4DF4-A739-79FAC59FE9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1BBBC-0A4C-49AF-B41C-1E0C1B221D7B}" type="datetimeFigureOut">
              <a:rPr lang="de-DE" smtClean="0"/>
              <a:t>06.11.2024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F2AB5AA7-CD73-4648-8069-E030B53B0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47DE35B0-E634-4850-8C94-1622C2164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39552-4FA3-45F8-AE91-20B78F18AF6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817376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E11F7306-F74D-40A9-9E92-10DD7E95C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1BBBC-0A4C-49AF-B41C-1E0C1B221D7B}" type="datetimeFigureOut">
              <a:rPr lang="de-DE" smtClean="0"/>
              <a:t>06.11.2024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F05C3430-5F4F-40E5-B126-9EB32612C7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03D6759-3D28-4B31-BD94-82039ACC3B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39552-4FA3-45F8-AE91-20B78F18AF6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110355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72F2C21-6FAB-40DE-BBCE-1E86E9E42B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EA26D01-8C99-4143-A482-D7CCBC243B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54EBC637-F246-4CCB-A69A-FECF66BDBE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E4788593-3401-478D-BA61-775C12FC71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1BBBC-0A4C-49AF-B41C-1E0C1B221D7B}" type="datetimeFigureOut">
              <a:rPr lang="de-DE" smtClean="0"/>
              <a:t>06.11.2024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53685EA6-D1C2-4F1C-8449-471DEF627E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4DB3ABA8-B536-4A90-BE25-8E6D6D8AA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39552-4FA3-45F8-AE91-20B78F18AF6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397863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909424B-382F-4A2F-9D0C-33F91EF4CD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30289BFE-BC79-47CF-9752-5DC26317947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3EFF682-0C60-48D2-9C6D-761C4D2A30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FC70D0C-8CE0-40A7-9474-BEABF7DC9B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1BBBC-0A4C-49AF-B41C-1E0C1B221D7B}" type="datetimeFigureOut">
              <a:rPr lang="de-DE" smtClean="0"/>
              <a:t>06.11.2024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2D30328E-AC2D-4E91-BFB1-FC19AA3202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00A218EC-8C68-4EBC-AD94-00ECA9BC0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39552-4FA3-45F8-AE91-20B78F18AF6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055414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1F2FDC1B-C9E8-49E5-B3CB-88FFE9CB09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24134E6-DE33-4DA0-952C-27E3F6FF8D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097E32A-E9AB-4A1E-95FA-2F0B019946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81BBBC-0A4C-49AF-B41C-1E0C1B221D7B}" type="datetimeFigureOut">
              <a:rPr lang="de-DE" smtClean="0"/>
              <a:t>06.11.2024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DD9A8AF-B009-4759-B4E4-D7CC29F93B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661E9EE-2A6A-4F00-A2B5-43C56CAA0F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039552-4FA3-45F8-AE91-20B78F18AF6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07411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37EE239-1A3F-4778-B530-C5B68C1707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260110"/>
          </a:xfrm>
        </p:spPr>
        <p:txBody>
          <a:bodyPr>
            <a:normAutofit/>
          </a:bodyPr>
          <a:lstStyle/>
          <a:p>
            <a:r>
              <a:rPr lang="de-DE" sz="3200" dirty="0">
                <a:latin typeface="+mn-lt"/>
              </a:rPr>
              <a:t>Deutsch-Französische Grundschule Sillenbuch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CC754AD-940C-44B6-8C2D-F0C5CE053A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2785146"/>
            <a:ext cx="12192000" cy="2299854"/>
          </a:xfrm>
        </p:spPr>
        <p:txBody>
          <a:bodyPr>
            <a:normAutofit/>
          </a:bodyPr>
          <a:lstStyle/>
          <a:p>
            <a:endParaRPr lang="de-DE" sz="4800" b="1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CFDD3B14-709A-4E21-A262-890CDF2102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6457" y="388517"/>
            <a:ext cx="2279086" cy="1260109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D8C8616C-BF27-45E3-B637-8001B34F6013}"/>
              </a:ext>
            </a:extLst>
          </p:cNvPr>
          <p:cNvSpPr/>
          <p:nvPr/>
        </p:nvSpPr>
        <p:spPr>
          <a:xfrm>
            <a:off x="0" y="2785145"/>
            <a:ext cx="12192000" cy="2299854"/>
          </a:xfrm>
          <a:prstGeom prst="rect">
            <a:avLst/>
          </a:prstGeom>
          <a:solidFill>
            <a:srgbClr val="00B28E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99139632-6E8C-41DA-AA24-A564CE52CF5D}"/>
              </a:ext>
            </a:extLst>
          </p:cNvPr>
          <p:cNvSpPr txBox="1"/>
          <p:nvPr/>
        </p:nvSpPr>
        <p:spPr>
          <a:xfrm>
            <a:off x="290945" y="3366273"/>
            <a:ext cx="1159625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800" b="1" dirty="0"/>
              <a:t>GANZTAGSBILDUNG UND -BETREUUNG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65563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9ADC549-84DF-4255-86D8-709A029CD4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07998"/>
          </a:xfrm>
        </p:spPr>
        <p:txBody>
          <a:bodyPr>
            <a:normAutofit/>
          </a:bodyPr>
          <a:lstStyle/>
          <a:p>
            <a:r>
              <a:rPr lang="de-DE" sz="1800" dirty="0"/>
              <a:t>Ganztagsbildung und -betreuung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C99F90C-C6C5-4485-9015-72DD76F1EF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/>
              <a:t>     </a:t>
            </a:r>
            <a:r>
              <a:rPr lang="de-DE" sz="2400" dirty="0"/>
              <a:t>2.2 Betreuungsbausteine für </a:t>
            </a:r>
            <a:r>
              <a:rPr lang="de-DE" b="1" dirty="0"/>
              <a:t>Ganztagsklassen</a:t>
            </a:r>
          </a:p>
          <a:p>
            <a:pPr marL="0" indent="0">
              <a:buNone/>
            </a:pPr>
            <a:endParaRPr lang="de-DE" dirty="0"/>
          </a:p>
        </p:txBody>
      </p:sp>
      <p:sp>
        <p:nvSpPr>
          <p:cNvPr id="4" name="Rechteck: abgerundete Ecken 3">
            <a:extLst>
              <a:ext uri="{FF2B5EF4-FFF2-40B4-BE49-F238E27FC236}">
                <a16:creationId xmlns:a16="http://schemas.microsoft.com/office/drawing/2014/main" id="{577D4A9F-77F7-41DB-8F6D-F5720D7D3D91}"/>
              </a:ext>
            </a:extLst>
          </p:cNvPr>
          <p:cNvSpPr/>
          <p:nvPr/>
        </p:nvSpPr>
        <p:spPr>
          <a:xfrm>
            <a:off x="973123" y="2382473"/>
            <a:ext cx="10380677" cy="380860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3F4A2193-9E7D-49AD-BBD1-3D4B2B59F1B1}"/>
              </a:ext>
            </a:extLst>
          </p:cNvPr>
          <p:cNvSpPr txBox="1"/>
          <p:nvPr/>
        </p:nvSpPr>
        <p:spPr>
          <a:xfrm>
            <a:off x="1275127" y="2617365"/>
            <a:ext cx="9731229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/>
              <a:t>Ferienbetreuung</a:t>
            </a:r>
          </a:p>
          <a:p>
            <a:endParaRPr lang="de-DE" sz="800" dirty="0"/>
          </a:p>
          <a:p>
            <a:endParaRPr lang="de-DE" dirty="0"/>
          </a:p>
          <a:p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376EC84D-9F97-4348-A889-ECED3503B4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27560" y="31015"/>
            <a:ext cx="1926240" cy="106502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8A40C4CA-F64E-4008-9F4C-44C7D3D1A8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5127" y="3337886"/>
            <a:ext cx="3058998" cy="2295683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593D2CB2-ED99-42BD-A008-415A19CAD0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8253" y="2686776"/>
            <a:ext cx="2239241" cy="2985655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D4AA9678-9ADE-42CD-9832-9A10CCDCA0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44001" y="3067776"/>
            <a:ext cx="3472872" cy="2604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9417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9ADC549-84DF-4255-86D8-709A029CD4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07998"/>
          </a:xfrm>
        </p:spPr>
        <p:txBody>
          <a:bodyPr>
            <a:normAutofit/>
          </a:bodyPr>
          <a:lstStyle/>
          <a:p>
            <a:r>
              <a:rPr lang="de-DE" sz="1800" dirty="0"/>
              <a:t>Ganztagsbildung und -betreuung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C99F90C-C6C5-4485-9015-72DD76F1EF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/>
              <a:t>     </a:t>
            </a:r>
            <a:r>
              <a:rPr lang="de-DE" sz="2400" dirty="0"/>
              <a:t>2.2 Betreuungsbausteine für </a:t>
            </a:r>
            <a:r>
              <a:rPr lang="de-DE" b="1" dirty="0"/>
              <a:t>Ganztagsklassen</a:t>
            </a:r>
          </a:p>
          <a:p>
            <a:pPr marL="0" indent="0">
              <a:buNone/>
            </a:pPr>
            <a:endParaRPr lang="de-DE" dirty="0"/>
          </a:p>
        </p:txBody>
      </p:sp>
      <p:sp>
        <p:nvSpPr>
          <p:cNvPr id="4" name="Rechteck: abgerundete Ecken 3">
            <a:extLst>
              <a:ext uri="{FF2B5EF4-FFF2-40B4-BE49-F238E27FC236}">
                <a16:creationId xmlns:a16="http://schemas.microsoft.com/office/drawing/2014/main" id="{577D4A9F-77F7-41DB-8F6D-F5720D7D3D91}"/>
              </a:ext>
            </a:extLst>
          </p:cNvPr>
          <p:cNvSpPr/>
          <p:nvPr/>
        </p:nvSpPr>
        <p:spPr>
          <a:xfrm>
            <a:off x="973123" y="2382473"/>
            <a:ext cx="10380677" cy="380860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3F4A2193-9E7D-49AD-BBD1-3D4B2B59F1B1}"/>
              </a:ext>
            </a:extLst>
          </p:cNvPr>
          <p:cNvSpPr txBox="1"/>
          <p:nvPr/>
        </p:nvSpPr>
        <p:spPr>
          <a:xfrm>
            <a:off x="1275127" y="2617365"/>
            <a:ext cx="9731229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/>
              <a:t>Ferienbetreuung</a:t>
            </a:r>
          </a:p>
          <a:p>
            <a:endParaRPr lang="de-DE" sz="8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dirty="0"/>
              <a:t>10 Ferienwochen im Jahr von Mo-Fr 08:00-17:00 Uhr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de-DE" sz="8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dirty="0"/>
              <a:t>Keine Ferienbetreuung in den ersten 3 Wochen der Sommerferien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de-DE" sz="8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dirty="0"/>
              <a:t>Buchung nur für das gesamte Schuljahr möglich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de-DE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dirty="0"/>
              <a:t>Vielfältiges freizeitpädagogisches Programm inkl. regelmäßiger Ausflüge 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de-DE" dirty="0"/>
          </a:p>
          <a:p>
            <a:r>
              <a:rPr lang="de-DE" sz="2400" b="1" dirty="0"/>
              <a:t>Ferienfrühbetreuung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de-DE" sz="8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dirty="0"/>
              <a:t>Während der Ferienbetreuung von Mo-Fr 07:00-08:00 Uhr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de-DE" dirty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376EC84D-9F97-4348-A889-ECED3503B4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27560" y="31015"/>
            <a:ext cx="1926240" cy="1065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5466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9ADC549-84DF-4255-86D8-709A029CD4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07998"/>
          </a:xfrm>
        </p:spPr>
        <p:txBody>
          <a:bodyPr>
            <a:normAutofit/>
          </a:bodyPr>
          <a:lstStyle/>
          <a:p>
            <a:r>
              <a:rPr lang="de-DE" sz="1800" dirty="0"/>
              <a:t>Ganztagsbildung und -betreuung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C99F90C-C6C5-4485-9015-72DD76F1EF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/>
              <a:t>     </a:t>
            </a:r>
            <a:r>
              <a:rPr lang="de-DE" sz="2400" dirty="0"/>
              <a:t>2.3 Betreuungsbausteine</a:t>
            </a:r>
            <a:r>
              <a:rPr lang="de-DE" dirty="0"/>
              <a:t> </a:t>
            </a:r>
            <a:r>
              <a:rPr lang="de-DE" b="1" dirty="0"/>
              <a:t>Halbtagsklassen</a:t>
            </a:r>
          </a:p>
          <a:p>
            <a:pPr marL="0" indent="0">
              <a:buNone/>
            </a:pPr>
            <a:endParaRPr lang="de-DE" dirty="0"/>
          </a:p>
        </p:txBody>
      </p:sp>
      <p:sp>
        <p:nvSpPr>
          <p:cNvPr id="4" name="Rechteck: abgerundete Ecken 3">
            <a:extLst>
              <a:ext uri="{FF2B5EF4-FFF2-40B4-BE49-F238E27FC236}">
                <a16:creationId xmlns:a16="http://schemas.microsoft.com/office/drawing/2014/main" id="{577D4A9F-77F7-41DB-8F6D-F5720D7D3D91}"/>
              </a:ext>
            </a:extLst>
          </p:cNvPr>
          <p:cNvSpPr/>
          <p:nvPr/>
        </p:nvSpPr>
        <p:spPr>
          <a:xfrm>
            <a:off x="973123" y="2382473"/>
            <a:ext cx="10380677" cy="380860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3F4A2193-9E7D-49AD-BBD1-3D4B2B59F1B1}"/>
              </a:ext>
            </a:extLst>
          </p:cNvPr>
          <p:cNvSpPr txBox="1"/>
          <p:nvPr/>
        </p:nvSpPr>
        <p:spPr>
          <a:xfrm>
            <a:off x="1275127" y="2617365"/>
            <a:ext cx="9731229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/>
              <a:t>Mittagsbetreuung</a:t>
            </a:r>
          </a:p>
          <a:p>
            <a:endParaRPr lang="de-DE" dirty="0"/>
          </a:p>
          <a:p>
            <a:endParaRPr lang="de-DE" dirty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4B3489DF-BDB8-4B68-9463-27151C0790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27560" y="110649"/>
            <a:ext cx="1926240" cy="106502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2F36E621-9003-4DED-A215-43F06B20A5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3163" y="2653281"/>
            <a:ext cx="4184730" cy="3138548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AF1565C6-0407-4C86-91DD-953D9401FD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4107" y="3229903"/>
            <a:ext cx="4562764" cy="2566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1156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9ADC549-84DF-4255-86D8-709A029CD4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07998"/>
          </a:xfrm>
        </p:spPr>
        <p:txBody>
          <a:bodyPr>
            <a:normAutofit/>
          </a:bodyPr>
          <a:lstStyle/>
          <a:p>
            <a:r>
              <a:rPr lang="de-DE" sz="1800" dirty="0"/>
              <a:t>Ganztagsbildung und -betreuung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C99F90C-C6C5-4485-9015-72DD76F1EF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/>
              <a:t>     </a:t>
            </a:r>
            <a:r>
              <a:rPr lang="de-DE" sz="2400" dirty="0"/>
              <a:t>2.3 Betreuungsbausteine</a:t>
            </a:r>
            <a:r>
              <a:rPr lang="de-DE" dirty="0"/>
              <a:t> </a:t>
            </a:r>
            <a:r>
              <a:rPr lang="de-DE" b="1" dirty="0"/>
              <a:t>Halbtagsklassen</a:t>
            </a:r>
          </a:p>
          <a:p>
            <a:pPr marL="0" indent="0">
              <a:buNone/>
            </a:pPr>
            <a:endParaRPr lang="de-DE" dirty="0"/>
          </a:p>
        </p:txBody>
      </p:sp>
      <p:sp>
        <p:nvSpPr>
          <p:cNvPr id="4" name="Rechteck: abgerundete Ecken 3">
            <a:extLst>
              <a:ext uri="{FF2B5EF4-FFF2-40B4-BE49-F238E27FC236}">
                <a16:creationId xmlns:a16="http://schemas.microsoft.com/office/drawing/2014/main" id="{577D4A9F-77F7-41DB-8F6D-F5720D7D3D91}"/>
              </a:ext>
            </a:extLst>
          </p:cNvPr>
          <p:cNvSpPr/>
          <p:nvPr/>
        </p:nvSpPr>
        <p:spPr>
          <a:xfrm>
            <a:off x="973123" y="2382473"/>
            <a:ext cx="10380677" cy="380860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3F4A2193-9E7D-49AD-BBD1-3D4B2B59F1B1}"/>
              </a:ext>
            </a:extLst>
          </p:cNvPr>
          <p:cNvSpPr txBox="1"/>
          <p:nvPr/>
        </p:nvSpPr>
        <p:spPr>
          <a:xfrm>
            <a:off x="1275127" y="2617365"/>
            <a:ext cx="9731229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/>
              <a:t>Frühbetreuung</a:t>
            </a:r>
          </a:p>
          <a:p>
            <a:endParaRPr lang="de-DE" sz="800" b="1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dirty="0"/>
              <a:t>Mo-Fr 07:00-08:00 Uhr an Schultagen </a:t>
            </a:r>
          </a:p>
          <a:p>
            <a:endParaRPr lang="de-DE" sz="8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dirty="0"/>
              <a:t>Flexible Bringzeit zwischen 07:00-07:45 Uhr ohne Voranmeldung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de-DE" sz="8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dirty="0"/>
              <a:t>Alle Wochentage gebucht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de-DE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dirty="0"/>
              <a:t>(Gemeinsames) Spielen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de-DE" sz="8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dirty="0"/>
              <a:t>Lesen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de-DE" sz="8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dirty="0"/>
              <a:t>Verzehr mitgebrachtes Frühstück</a:t>
            </a:r>
          </a:p>
          <a:p>
            <a:endParaRPr lang="de-DE" dirty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4B3489DF-BDB8-4B68-9463-27151C0790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27560" y="110649"/>
            <a:ext cx="1926240" cy="1065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4382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9ADC549-84DF-4255-86D8-709A029CD4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07998"/>
          </a:xfrm>
        </p:spPr>
        <p:txBody>
          <a:bodyPr>
            <a:normAutofit/>
          </a:bodyPr>
          <a:lstStyle/>
          <a:p>
            <a:r>
              <a:rPr lang="de-DE" sz="1800" dirty="0"/>
              <a:t>Ganztagsbildung und -betreuung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C99F90C-C6C5-4485-9015-72DD76F1EF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/>
              <a:t>     </a:t>
            </a:r>
            <a:r>
              <a:rPr lang="de-DE" sz="2400" dirty="0"/>
              <a:t>2.3 Betreuungsbausteine</a:t>
            </a:r>
            <a:r>
              <a:rPr lang="de-DE" dirty="0"/>
              <a:t> </a:t>
            </a:r>
            <a:r>
              <a:rPr lang="de-DE" b="1" dirty="0"/>
              <a:t>Halbtagsklassen</a:t>
            </a:r>
          </a:p>
          <a:p>
            <a:pPr marL="0" indent="0">
              <a:buNone/>
            </a:pPr>
            <a:endParaRPr lang="de-DE" dirty="0"/>
          </a:p>
        </p:txBody>
      </p:sp>
      <p:sp>
        <p:nvSpPr>
          <p:cNvPr id="4" name="Rechteck: abgerundete Ecken 3">
            <a:extLst>
              <a:ext uri="{FF2B5EF4-FFF2-40B4-BE49-F238E27FC236}">
                <a16:creationId xmlns:a16="http://schemas.microsoft.com/office/drawing/2014/main" id="{577D4A9F-77F7-41DB-8F6D-F5720D7D3D91}"/>
              </a:ext>
            </a:extLst>
          </p:cNvPr>
          <p:cNvSpPr/>
          <p:nvPr/>
        </p:nvSpPr>
        <p:spPr>
          <a:xfrm>
            <a:off x="973123" y="2382473"/>
            <a:ext cx="10380677" cy="380860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3F4A2193-9E7D-49AD-BBD1-3D4B2B59F1B1}"/>
              </a:ext>
            </a:extLst>
          </p:cNvPr>
          <p:cNvSpPr txBox="1"/>
          <p:nvPr/>
        </p:nvSpPr>
        <p:spPr>
          <a:xfrm>
            <a:off x="1275127" y="2617365"/>
            <a:ext cx="9731229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/>
              <a:t>Mittagsbetreuung</a:t>
            </a:r>
          </a:p>
          <a:p>
            <a:endParaRPr lang="de-DE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dirty="0"/>
              <a:t>Mo-Do 12:00/13:15-14:00 Uhr an Schultagen</a:t>
            </a:r>
          </a:p>
          <a:p>
            <a:endParaRPr lang="de-DE" sz="8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dirty="0"/>
              <a:t>Abholzeiten 13:15 Uhr und 14:00 Uhr 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de-DE" sz="8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dirty="0"/>
              <a:t>Hausaufgabenzeit, Gruppenspiele, Basteln, Freispiel und Lesen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de-DE" dirty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de-DE" dirty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de-DE" dirty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de-DE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dirty="0"/>
              <a:t>Keine Ferienbetreuung an der Schule!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de-DE" dirty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4B3489DF-BDB8-4B68-9463-27151C0790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27560" y="110649"/>
            <a:ext cx="1926240" cy="1065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1978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9ADC549-84DF-4255-86D8-709A029CD4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07998"/>
          </a:xfrm>
        </p:spPr>
        <p:txBody>
          <a:bodyPr>
            <a:normAutofit/>
          </a:bodyPr>
          <a:lstStyle/>
          <a:p>
            <a:r>
              <a:rPr lang="de-DE" sz="1800" dirty="0"/>
              <a:t>Ganztagsbildung und -betreuung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C99F90C-C6C5-4485-9015-72DD76F1EF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/>
              <a:t>     </a:t>
            </a:r>
            <a:r>
              <a:rPr lang="de-DE" sz="2400" dirty="0"/>
              <a:t>2.3 Betreuungsbausteine</a:t>
            </a:r>
            <a:r>
              <a:rPr lang="de-DE" dirty="0"/>
              <a:t> </a:t>
            </a:r>
            <a:r>
              <a:rPr lang="de-DE" b="1" dirty="0"/>
              <a:t>Halbtagsklassen</a:t>
            </a:r>
          </a:p>
          <a:p>
            <a:pPr marL="0" indent="0">
              <a:buNone/>
            </a:pPr>
            <a:endParaRPr lang="de-DE" dirty="0"/>
          </a:p>
        </p:txBody>
      </p:sp>
      <p:sp>
        <p:nvSpPr>
          <p:cNvPr id="4" name="Rechteck: abgerundete Ecken 3">
            <a:extLst>
              <a:ext uri="{FF2B5EF4-FFF2-40B4-BE49-F238E27FC236}">
                <a16:creationId xmlns:a16="http://schemas.microsoft.com/office/drawing/2014/main" id="{577D4A9F-77F7-41DB-8F6D-F5720D7D3D91}"/>
              </a:ext>
            </a:extLst>
          </p:cNvPr>
          <p:cNvSpPr/>
          <p:nvPr/>
        </p:nvSpPr>
        <p:spPr>
          <a:xfrm>
            <a:off x="973123" y="2382473"/>
            <a:ext cx="10380677" cy="380860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3F4A2193-9E7D-49AD-BBD1-3D4B2B59F1B1}"/>
              </a:ext>
            </a:extLst>
          </p:cNvPr>
          <p:cNvSpPr txBox="1"/>
          <p:nvPr/>
        </p:nvSpPr>
        <p:spPr>
          <a:xfrm>
            <a:off x="1275127" y="2617365"/>
            <a:ext cx="973122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endParaRPr lang="de-DE" dirty="0"/>
          </a:p>
          <a:p>
            <a:r>
              <a:rPr lang="de-DE" sz="2400" b="1" dirty="0"/>
              <a:t>Keine Ferienbetreuung an der Schule buchbar!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de-DE" sz="2400" b="1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de-DE" dirty="0"/>
              <a:t>Das Kinder- und Jugendhaus Sillenbuch bietet in bestimmten Schulferien eine Ferienbetreuung an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de-DE" sz="800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de-DE" dirty="0"/>
              <a:t>Anmeldung und Information direkt beim Jugendhaus unter </a:t>
            </a:r>
            <a:r>
              <a:rPr lang="de-DE" i="1" dirty="0"/>
              <a:t>jhsillenbuch.de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de-DE" dirty="0"/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de-DE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de-DE" dirty="0"/>
              <a:t>Weitere Ferienangebote für Kinder in Stuttgart finden sie bspw. unter </a:t>
            </a:r>
            <a:r>
              <a:rPr lang="de-DE" i="1" dirty="0"/>
              <a:t>unser-ferienprogramm.de</a:t>
            </a:r>
            <a:r>
              <a:rPr lang="de-DE" dirty="0"/>
              <a:t>  </a:t>
            </a:r>
          </a:p>
          <a:p>
            <a:r>
              <a:rPr lang="de-DE" sz="2400" b="1" dirty="0"/>
              <a:t>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de-DE" dirty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4B3489DF-BDB8-4B68-9463-27151C0790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27560" y="110649"/>
            <a:ext cx="1926240" cy="1065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6752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9ADC549-84DF-4255-86D8-709A029CD4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4948" y="365126"/>
            <a:ext cx="10515600" cy="607998"/>
          </a:xfrm>
        </p:spPr>
        <p:txBody>
          <a:bodyPr>
            <a:normAutofit/>
          </a:bodyPr>
          <a:lstStyle/>
          <a:p>
            <a:r>
              <a:rPr lang="de-DE" sz="1800" dirty="0"/>
              <a:t>Ganztagsbildung und -betreuung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C99F90C-C6C5-4485-9015-72DD76F1EF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/>
              <a:t>     </a:t>
            </a:r>
            <a:r>
              <a:rPr lang="de-DE" sz="2400" dirty="0"/>
              <a:t>3. Vertragsmodalitäten</a:t>
            </a:r>
          </a:p>
          <a:p>
            <a:pPr marL="0" indent="0">
              <a:buNone/>
            </a:pPr>
            <a:endParaRPr lang="de-DE" dirty="0"/>
          </a:p>
        </p:txBody>
      </p:sp>
      <p:sp>
        <p:nvSpPr>
          <p:cNvPr id="4" name="Rechteck: abgerundete Ecken 3">
            <a:extLst>
              <a:ext uri="{FF2B5EF4-FFF2-40B4-BE49-F238E27FC236}">
                <a16:creationId xmlns:a16="http://schemas.microsoft.com/office/drawing/2014/main" id="{577D4A9F-77F7-41DB-8F6D-F5720D7D3D91}"/>
              </a:ext>
            </a:extLst>
          </p:cNvPr>
          <p:cNvSpPr/>
          <p:nvPr/>
        </p:nvSpPr>
        <p:spPr>
          <a:xfrm>
            <a:off x="973123" y="2382473"/>
            <a:ext cx="10380677" cy="3808602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3F4A2193-9E7D-49AD-BBD1-3D4B2B59F1B1}"/>
              </a:ext>
            </a:extLst>
          </p:cNvPr>
          <p:cNvSpPr txBox="1"/>
          <p:nvPr/>
        </p:nvSpPr>
        <p:spPr>
          <a:xfrm>
            <a:off x="1275127" y="2617365"/>
            <a:ext cx="9731229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Buchung der Betreuungsbausteine</a:t>
            </a:r>
            <a:r>
              <a:rPr lang="de-DE" dirty="0"/>
              <a:t>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de-DE" dirty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DE" dirty="0"/>
              <a:t>Vertrag wird bei Bestätigung der Schulanmeldung mitgesendet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DE" dirty="0"/>
              <a:t>Anmeldung zum Schuljahresbeginn bringt Planungssicherheit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de-DE" sz="8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dirty="0"/>
              <a:t>Ferienbetreuung kann ggf. unterjährig nachgebucht werden, aber kompl. Jahrespauschale fällig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de-DE" sz="8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dirty="0"/>
              <a:t>Buchung für das gesamte Schuljahr, d.h. keine Buchung einzelner Monate möglich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de-DE" sz="8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dirty="0"/>
              <a:t>Grundsätzlich Mo-Fr gebucht, auch wenn nur bestimmte Tage in Anspruch genommen werden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de-DE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71455053-E982-441D-BDF1-D4DC767987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14308" y="57395"/>
            <a:ext cx="1926240" cy="1065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3402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9ADC549-84DF-4255-86D8-709A029CD4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4948" y="365126"/>
            <a:ext cx="10515600" cy="607998"/>
          </a:xfrm>
        </p:spPr>
        <p:txBody>
          <a:bodyPr>
            <a:normAutofit/>
          </a:bodyPr>
          <a:lstStyle/>
          <a:p>
            <a:r>
              <a:rPr lang="de-DE" sz="1800" dirty="0"/>
              <a:t>Ganztagsbildung und -betreuung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C99F90C-C6C5-4485-9015-72DD76F1EF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/>
              <a:t>     </a:t>
            </a:r>
            <a:r>
              <a:rPr lang="de-DE" sz="2400" dirty="0"/>
              <a:t>3. Vertragsmodalitäten</a:t>
            </a:r>
          </a:p>
          <a:p>
            <a:pPr marL="0" indent="0">
              <a:buNone/>
            </a:pPr>
            <a:endParaRPr lang="de-DE" dirty="0"/>
          </a:p>
        </p:txBody>
      </p:sp>
      <p:sp>
        <p:nvSpPr>
          <p:cNvPr id="4" name="Rechteck: abgerundete Ecken 3">
            <a:extLst>
              <a:ext uri="{FF2B5EF4-FFF2-40B4-BE49-F238E27FC236}">
                <a16:creationId xmlns:a16="http://schemas.microsoft.com/office/drawing/2014/main" id="{577D4A9F-77F7-41DB-8F6D-F5720D7D3D91}"/>
              </a:ext>
            </a:extLst>
          </p:cNvPr>
          <p:cNvSpPr/>
          <p:nvPr/>
        </p:nvSpPr>
        <p:spPr>
          <a:xfrm>
            <a:off x="959871" y="2396328"/>
            <a:ext cx="10380677" cy="3808602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3F4A2193-9E7D-49AD-BBD1-3D4B2B59F1B1}"/>
              </a:ext>
            </a:extLst>
          </p:cNvPr>
          <p:cNvSpPr txBox="1"/>
          <p:nvPr/>
        </p:nvSpPr>
        <p:spPr>
          <a:xfrm>
            <a:off x="1275127" y="2617365"/>
            <a:ext cx="9731229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Kündigung der Betreuungsbausteine </a:t>
            </a:r>
          </a:p>
          <a:p>
            <a:endParaRPr lang="de-DE" b="1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dirty="0"/>
              <a:t>Kündigungsfrist jährlich</a:t>
            </a:r>
            <a:r>
              <a:rPr lang="de-DE" b="1" dirty="0"/>
              <a:t> </a:t>
            </a:r>
            <a:r>
              <a:rPr lang="de-DE" dirty="0"/>
              <a:t>bis 30. September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de-DE" sz="8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dirty="0"/>
              <a:t>Kündigung während laufendem Schuljahr nur in Ausnahmefällen möglich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de-DE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CE0FF3E9-7D00-460F-B584-B35B6CD7D0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40812" y="56514"/>
            <a:ext cx="1926240" cy="1065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2273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9ADC549-84DF-4255-86D8-709A029CD4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4948" y="365126"/>
            <a:ext cx="10515600" cy="607998"/>
          </a:xfrm>
        </p:spPr>
        <p:txBody>
          <a:bodyPr>
            <a:normAutofit/>
          </a:bodyPr>
          <a:lstStyle/>
          <a:p>
            <a:r>
              <a:rPr lang="de-DE" sz="1800" dirty="0"/>
              <a:t>Ganztagsbildung und -betreuung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C99F90C-C6C5-4485-9015-72DD76F1EF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/>
              <a:t>     </a:t>
            </a:r>
            <a:r>
              <a:rPr lang="de-DE" sz="2400" dirty="0"/>
              <a:t>3. Vertragsmodalitäten</a:t>
            </a:r>
          </a:p>
          <a:p>
            <a:pPr marL="0" indent="0">
              <a:buNone/>
            </a:pPr>
            <a:endParaRPr lang="de-DE" dirty="0"/>
          </a:p>
        </p:txBody>
      </p:sp>
      <p:sp>
        <p:nvSpPr>
          <p:cNvPr id="4" name="Rechteck: abgerundete Ecken 3">
            <a:extLst>
              <a:ext uri="{FF2B5EF4-FFF2-40B4-BE49-F238E27FC236}">
                <a16:creationId xmlns:a16="http://schemas.microsoft.com/office/drawing/2014/main" id="{577D4A9F-77F7-41DB-8F6D-F5720D7D3D91}"/>
              </a:ext>
            </a:extLst>
          </p:cNvPr>
          <p:cNvSpPr/>
          <p:nvPr/>
        </p:nvSpPr>
        <p:spPr>
          <a:xfrm>
            <a:off x="973123" y="2382473"/>
            <a:ext cx="10380677" cy="3808602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Wingdings" panose="05000000000000000000" pitchFamily="2" charset="2"/>
              <a:buChar char="§"/>
            </a:pPr>
            <a:endParaRPr lang="de-DE" dirty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C3B51FAB-21D4-41D3-AC56-E607BA3253BC}"/>
              </a:ext>
            </a:extLst>
          </p:cNvPr>
          <p:cNvSpPr txBox="1"/>
          <p:nvPr/>
        </p:nvSpPr>
        <p:spPr>
          <a:xfrm>
            <a:off x="1275127" y="2617365"/>
            <a:ext cx="9731229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Kosten und Bezahlung der Betreuungsbausteine</a:t>
            </a:r>
          </a:p>
          <a:p>
            <a:endParaRPr lang="de-DE" b="1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dirty="0"/>
              <a:t>Pauschalbetrag für das gesamte Schuljahr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de-DE" sz="8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dirty="0"/>
              <a:t>Monatliche Teilzahlungen des Pauschalbetrags per Bankeinzug/SEPA-Mandat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de-DE" sz="800" dirty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de-DE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dirty="0"/>
              <a:t>Die Höhe der Kosten für einen Betreuungsbaustein ist gestaffelt nach der Anzahl der Kinder unter 18 in einem Haushalt, d.h. ist ggf. reduziert</a:t>
            </a:r>
          </a:p>
          <a:p>
            <a:endParaRPr lang="de-DE" sz="10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dirty="0"/>
              <a:t>Reduzierte Kosten bei Familien- oder Bonuscard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de-DE" sz="8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dirty="0"/>
              <a:t>Die genauen Kosten sind in der Gebührenordnung der Stadt Stuttgart festgelegt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de-DE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A5E357D3-5BC8-4B59-9810-CFDD83868F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14308" y="44691"/>
            <a:ext cx="1926240" cy="1065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4756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9ADC549-84DF-4255-86D8-709A029CD4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07998"/>
          </a:xfrm>
        </p:spPr>
        <p:txBody>
          <a:bodyPr>
            <a:normAutofit/>
          </a:bodyPr>
          <a:lstStyle/>
          <a:p>
            <a:r>
              <a:rPr lang="de-DE" sz="1800" dirty="0"/>
              <a:t>Ganztagsbildung und -betreuung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C99F90C-C6C5-4485-9015-72DD76F1EF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/>
              <a:t>     </a:t>
            </a:r>
            <a:r>
              <a:rPr lang="de-DE" sz="2400" dirty="0"/>
              <a:t>4. Essen in der Mensa</a:t>
            </a:r>
          </a:p>
          <a:p>
            <a:pPr marL="0" indent="0">
              <a:buNone/>
            </a:pPr>
            <a:endParaRPr lang="de-DE" dirty="0"/>
          </a:p>
        </p:txBody>
      </p:sp>
      <p:sp>
        <p:nvSpPr>
          <p:cNvPr id="4" name="Rechteck: abgerundete Ecken 3">
            <a:extLst>
              <a:ext uri="{FF2B5EF4-FFF2-40B4-BE49-F238E27FC236}">
                <a16:creationId xmlns:a16="http://schemas.microsoft.com/office/drawing/2014/main" id="{577D4A9F-77F7-41DB-8F6D-F5720D7D3D91}"/>
              </a:ext>
            </a:extLst>
          </p:cNvPr>
          <p:cNvSpPr/>
          <p:nvPr/>
        </p:nvSpPr>
        <p:spPr>
          <a:xfrm>
            <a:off x="973123" y="2382473"/>
            <a:ext cx="10380677" cy="380860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3F4A2193-9E7D-49AD-BBD1-3D4B2B59F1B1}"/>
              </a:ext>
            </a:extLst>
          </p:cNvPr>
          <p:cNvSpPr txBox="1"/>
          <p:nvPr/>
        </p:nvSpPr>
        <p:spPr>
          <a:xfrm>
            <a:off x="1275127" y="2617365"/>
            <a:ext cx="973122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Anmeldung, Bestellung und Abrechnung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de-DE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dirty="0"/>
              <a:t>Erstanmeldung nur direkt beim Caterer (</a:t>
            </a:r>
            <a:r>
              <a:rPr lang="de-DE" i="1" dirty="0"/>
              <a:t>Catering Hofmann</a:t>
            </a:r>
            <a:r>
              <a:rPr lang="de-DE" dirty="0"/>
              <a:t>) möglich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de-DE" sz="8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dirty="0"/>
              <a:t>Informationsblatt zur Anmeldung wird von uns mit Vertrag zugesendet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de-DE" sz="800" dirty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de-DE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dirty="0"/>
              <a:t>Bestellung und Stornierung erfolgt durch Eltern über das Internet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de-DE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dirty="0"/>
              <a:t>Abrechnung erfolgt durch den Caterer direkt mit den Eltern 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DB16BB88-18E9-4B25-BE3D-BB089371E8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05698" y="110649"/>
            <a:ext cx="1926240" cy="1065020"/>
          </a:xfrm>
          <a:prstGeom prst="rect">
            <a:avLst/>
          </a:prstGeom>
        </p:spPr>
      </p:pic>
      <p:sp>
        <p:nvSpPr>
          <p:cNvPr id="5" name="Rechteck: abgerundete Ecken 4">
            <a:extLst>
              <a:ext uri="{FF2B5EF4-FFF2-40B4-BE49-F238E27FC236}">
                <a16:creationId xmlns:a16="http://schemas.microsoft.com/office/drawing/2014/main" id="{4D7575ED-4E0A-4691-B900-D0464CA42673}"/>
              </a:ext>
            </a:extLst>
          </p:cNvPr>
          <p:cNvSpPr/>
          <p:nvPr/>
        </p:nvSpPr>
        <p:spPr>
          <a:xfrm>
            <a:off x="1413163" y="5375564"/>
            <a:ext cx="9462655" cy="648847"/>
          </a:xfrm>
          <a:prstGeom prst="roundRect">
            <a:avLst/>
          </a:prstGeom>
          <a:solidFill>
            <a:srgbClr val="00B2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17D471E6-5AFC-4223-BC48-BD627D521CFB}"/>
              </a:ext>
            </a:extLst>
          </p:cNvPr>
          <p:cNvSpPr txBox="1"/>
          <p:nvPr/>
        </p:nvSpPr>
        <p:spPr>
          <a:xfrm>
            <a:off x="1413164" y="5375564"/>
            <a:ext cx="93656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Die Bezugsfachkräfte der Klasse begleiten die Kinder im Rahmen des Mittagsbands in eine 30 minütige Pause und zum Essen in die Mensa. </a:t>
            </a:r>
          </a:p>
        </p:txBody>
      </p:sp>
    </p:spTree>
    <p:extLst>
      <p:ext uri="{BB962C8B-B14F-4D97-AF65-F5344CB8AC3E}">
        <p14:creationId xmlns:p14="http://schemas.microsoft.com/office/powerpoint/2010/main" val="24535098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>
            <a:extLst>
              <a:ext uri="{FF2B5EF4-FFF2-40B4-BE49-F238E27FC236}">
                <a16:creationId xmlns:a16="http://schemas.microsoft.com/office/drawing/2014/main" id="{A5F4C318-6F92-4D1D-BCCB-C9FDD5DB9B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0784" y="2357004"/>
            <a:ext cx="5472545" cy="3140652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59ADC549-84DF-4255-86D8-709A029CD4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07998"/>
          </a:xfrm>
        </p:spPr>
        <p:txBody>
          <a:bodyPr>
            <a:normAutofit/>
          </a:bodyPr>
          <a:lstStyle/>
          <a:p>
            <a:r>
              <a:rPr lang="de-DE" sz="1800" dirty="0"/>
              <a:t>Ganztagsbildung und -betreuung</a:t>
            </a:r>
          </a:p>
        </p:txBody>
      </p:sp>
      <p:pic>
        <p:nvPicPr>
          <p:cNvPr id="7" name="Inhaltsplatzhalter 6">
            <a:extLst>
              <a:ext uri="{FF2B5EF4-FFF2-40B4-BE49-F238E27FC236}">
                <a16:creationId xmlns:a16="http://schemas.microsoft.com/office/drawing/2014/main" id="{4579FF7C-E2F3-441D-8D35-E0F81FA3D6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09" y="2470170"/>
            <a:ext cx="3948546" cy="2961410"/>
          </a:xfr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0507BB54-6308-472B-9474-B1250DB7F6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27297" y="138727"/>
            <a:ext cx="1926503" cy="1060796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945E9DEA-DAA3-4FA9-B350-F48040FB06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2727" y="2519362"/>
            <a:ext cx="3851564" cy="2888673"/>
          </a:xfrm>
          <a:prstGeom prst="rect">
            <a:avLst/>
          </a:prstGeom>
        </p:spPr>
      </p:pic>
      <p:sp>
        <p:nvSpPr>
          <p:cNvPr id="12" name="Rechteck 11">
            <a:extLst>
              <a:ext uri="{FF2B5EF4-FFF2-40B4-BE49-F238E27FC236}">
                <a16:creationId xmlns:a16="http://schemas.microsoft.com/office/drawing/2014/main" id="{A4F224BC-32EE-4510-902C-2B7B556A6922}"/>
              </a:ext>
            </a:extLst>
          </p:cNvPr>
          <p:cNvSpPr/>
          <p:nvPr/>
        </p:nvSpPr>
        <p:spPr>
          <a:xfrm>
            <a:off x="0" y="5384489"/>
            <a:ext cx="12192000" cy="607998"/>
          </a:xfrm>
          <a:prstGeom prst="rect">
            <a:avLst/>
          </a:prstGeom>
          <a:solidFill>
            <a:srgbClr val="00B28E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de-DE" sz="2800" b="1" dirty="0">
                <a:solidFill>
                  <a:prstClr val="black"/>
                </a:solidFill>
              </a:rPr>
              <a:t>           </a:t>
            </a:r>
            <a:endParaRPr lang="de-DE" sz="2800" dirty="0">
              <a:solidFill>
                <a:prstClr val="black"/>
              </a:solidFill>
            </a:endParaRP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58863DE9-C0A3-4109-BFC6-C0DE89802583}"/>
              </a:ext>
            </a:extLst>
          </p:cNvPr>
          <p:cNvSpPr/>
          <p:nvPr/>
        </p:nvSpPr>
        <p:spPr>
          <a:xfrm>
            <a:off x="27709" y="1934910"/>
            <a:ext cx="12192000" cy="607998"/>
          </a:xfrm>
          <a:prstGeom prst="rect">
            <a:avLst/>
          </a:prstGeom>
          <a:solidFill>
            <a:srgbClr val="00B28E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de-DE" sz="2800" b="1" dirty="0">
                <a:solidFill>
                  <a:prstClr val="black"/>
                </a:solidFill>
              </a:rPr>
              <a:t>           </a:t>
            </a:r>
            <a:endParaRPr lang="de-DE" sz="2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95700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9ADC549-84DF-4255-86D8-709A029CD4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07998"/>
          </a:xfrm>
        </p:spPr>
        <p:txBody>
          <a:bodyPr>
            <a:normAutofit/>
          </a:bodyPr>
          <a:lstStyle/>
          <a:p>
            <a:r>
              <a:rPr lang="de-DE" sz="1800" dirty="0"/>
              <a:t>Ganztagsbildung und -betreuung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C99F90C-C6C5-4485-9015-72DD76F1EF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/>
              <a:t>     </a:t>
            </a:r>
            <a:r>
              <a:rPr lang="de-DE" sz="2400" dirty="0"/>
              <a:t>5. Kontakt</a:t>
            </a:r>
          </a:p>
          <a:p>
            <a:pPr marL="0" indent="0">
              <a:buNone/>
            </a:pPr>
            <a:endParaRPr lang="de-DE" dirty="0"/>
          </a:p>
        </p:txBody>
      </p:sp>
      <p:sp>
        <p:nvSpPr>
          <p:cNvPr id="4" name="Rechteck: abgerundete Ecken 3">
            <a:extLst>
              <a:ext uri="{FF2B5EF4-FFF2-40B4-BE49-F238E27FC236}">
                <a16:creationId xmlns:a16="http://schemas.microsoft.com/office/drawing/2014/main" id="{577D4A9F-77F7-41DB-8F6D-F5720D7D3D91}"/>
              </a:ext>
            </a:extLst>
          </p:cNvPr>
          <p:cNvSpPr/>
          <p:nvPr/>
        </p:nvSpPr>
        <p:spPr>
          <a:xfrm>
            <a:off x="973123" y="2382473"/>
            <a:ext cx="10380677" cy="380860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3F4A2193-9E7D-49AD-BBD1-3D4B2B59F1B1}"/>
              </a:ext>
            </a:extLst>
          </p:cNvPr>
          <p:cNvSpPr txBox="1"/>
          <p:nvPr/>
        </p:nvSpPr>
        <p:spPr>
          <a:xfrm>
            <a:off x="1275127" y="2617365"/>
            <a:ext cx="9731229" cy="295465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de-DE" b="1" dirty="0"/>
              <a:t>Für alle Fragen zu unseren Bildungs- und Betreuungsangeboten stehen wir Ihnen gerne zur Verfügung unter …</a:t>
            </a:r>
          </a:p>
          <a:p>
            <a:endParaRPr lang="de-DE" sz="800" b="1" dirty="0"/>
          </a:p>
          <a:p>
            <a:r>
              <a:rPr lang="de-DE" b="1" dirty="0"/>
              <a:t>Email </a:t>
            </a:r>
          </a:p>
          <a:p>
            <a:r>
              <a:rPr lang="de-DE" dirty="0"/>
              <a:t>gts-sillenbuch@stjg.de</a:t>
            </a:r>
          </a:p>
          <a:p>
            <a:endParaRPr lang="de-DE" sz="800" dirty="0"/>
          </a:p>
          <a:p>
            <a:r>
              <a:rPr lang="de-DE" b="1" dirty="0"/>
              <a:t>Telefon</a:t>
            </a:r>
            <a:r>
              <a:rPr lang="de-DE" dirty="0"/>
              <a:t> </a:t>
            </a:r>
          </a:p>
          <a:p>
            <a:r>
              <a:rPr lang="de-DE" dirty="0"/>
              <a:t>0711 1622611</a:t>
            </a:r>
          </a:p>
          <a:p>
            <a:endParaRPr lang="de-DE" sz="800" dirty="0"/>
          </a:p>
          <a:p>
            <a:r>
              <a:rPr lang="de-DE" b="1" dirty="0"/>
              <a:t>Teamleitung GTS Sillenbuch </a:t>
            </a:r>
          </a:p>
          <a:p>
            <a:r>
              <a:rPr lang="de-DE" dirty="0"/>
              <a:t>A. Hanser</a:t>
            </a:r>
          </a:p>
          <a:p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DB16BB88-18E9-4B25-BE3D-BB089371E8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05698" y="110649"/>
            <a:ext cx="1926240" cy="1065020"/>
          </a:xfrm>
          <a:prstGeom prst="rect">
            <a:avLst/>
          </a:prstGeom>
        </p:spPr>
      </p:pic>
      <p:sp>
        <p:nvSpPr>
          <p:cNvPr id="9" name="Rechteck: abgerundete Ecken 8">
            <a:extLst>
              <a:ext uri="{FF2B5EF4-FFF2-40B4-BE49-F238E27FC236}">
                <a16:creationId xmlns:a16="http://schemas.microsoft.com/office/drawing/2014/main" id="{6A34E5EE-EE78-4455-A238-A2B478598843}"/>
              </a:ext>
            </a:extLst>
          </p:cNvPr>
          <p:cNvSpPr/>
          <p:nvPr/>
        </p:nvSpPr>
        <p:spPr>
          <a:xfrm>
            <a:off x="1385455" y="5514109"/>
            <a:ext cx="9448800" cy="554182"/>
          </a:xfrm>
          <a:prstGeom prst="roundRect">
            <a:avLst/>
          </a:prstGeom>
          <a:solidFill>
            <a:srgbClr val="00B2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7A4B16AE-FF05-4FF2-9FD0-0CFAF21DEBCB}"/>
              </a:ext>
            </a:extLst>
          </p:cNvPr>
          <p:cNvSpPr txBox="1"/>
          <p:nvPr/>
        </p:nvSpPr>
        <p:spPr>
          <a:xfrm>
            <a:off x="1385455" y="5637634"/>
            <a:ext cx="92489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Weitere Informationen finden sie auf der Schulhomepage unter dem Punkt </a:t>
            </a:r>
            <a:r>
              <a:rPr lang="de-DE" i="1" dirty="0"/>
              <a:t>Betreuung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921466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9ADC549-84DF-4255-86D8-709A029CD4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07998"/>
          </a:xfrm>
        </p:spPr>
        <p:txBody>
          <a:bodyPr>
            <a:normAutofit/>
          </a:bodyPr>
          <a:lstStyle/>
          <a:p>
            <a:r>
              <a:rPr lang="de-DE" sz="1800" dirty="0"/>
              <a:t>Ganztagsbildung und -betreuung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C99F90C-C6C5-4485-9015-72DD76F1EF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61309"/>
            <a:ext cx="10515600" cy="4015654"/>
          </a:xfrm>
        </p:spPr>
        <p:txBody>
          <a:bodyPr/>
          <a:lstStyle/>
          <a:p>
            <a:pPr marL="0" indent="0">
              <a:buNone/>
            </a:pPr>
            <a:endParaRPr lang="de-DE" b="1" dirty="0"/>
          </a:p>
          <a:p>
            <a:pPr marL="0" indent="0">
              <a:buNone/>
            </a:pPr>
            <a:r>
              <a:rPr lang="de-DE" sz="2400" dirty="0"/>
              <a:t>1.   Aufgabenbereiche</a:t>
            </a:r>
          </a:p>
          <a:p>
            <a:pPr marL="0" indent="0">
              <a:buNone/>
            </a:pPr>
            <a:r>
              <a:rPr lang="de-DE" sz="2400" dirty="0"/>
              <a:t>2.   Betreuungsbausteine</a:t>
            </a:r>
          </a:p>
          <a:p>
            <a:pPr marL="0" indent="0">
              <a:buNone/>
            </a:pPr>
            <a:r>
              <a:rPr lang="de-DE" sz="2400" dirty="0"/>
              <a:t>      2.1 Für Ganztagsklassen</a:t>
            </a:r>
          </a:p>
          <a:p>
            <a:pPr marL="0" indent="0">
              <a:buNone/>
            </a:pPr>
            <a:r>
              <a:rPr lang="de-DE" sz="2400" dirty="0"/>
              <a:t>      2.2 Für Halbtagsklassen</a:t>
            </a:r>
          </a:p>
          <a:p>
            <a:pPr marL="0" indent="0">
              <a:buNone/>
            </a:pPr>
            <a:r>
              <a:rPr lang="de-DE" sz="2400" dirty="0"/>
              <a:t>3.   Vertragsmodalitäten</a:t>
            </a:r>
          </a:p>
          <a:p>
            <a:pPr marL="0" indent="0">
              <a:buNone/>
            </a:pPr>
            <a:r>
              <a:rPr lang="de-DE" sz="2400" dirty="0"/>
              <a:t>4.   Essen in der Mensa</a:t>
            </a:r>
          </a:p>
          <a:p>
            <a:pPr marL="0" indent="0">
              <a:buNone/>
            </a:pPr>
            <a:r>
              <a:rPr lang="de-DE" sz="2400" dirty="0"/>
              <a:t>5.   Kontakt 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0507BB54-6308-472B-9474-B1250DB7F6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27297" y="138727"/>
            <a:ext cx="1926503" cy="1060796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58863DE9-C0A3-4109-BFC6-C0DE89802583}"/>
              </a:ext>
            </a:extLst>
          </p:cNvPr>
          <p:cNvSpPr/>
          <p:nvPr/>
        </p:nvSpPr>
        <p:spPr>
          <a:xfrm>
            <a:off x="0" y="1934910"/>
            <a:ext cx="12192000" cy="607998"/>
          </a:xfrm>
          <a:prstGeom prst="rect">
            <a:avLst/>
          </a:prstGeom>
          <a:solidFill>
            <a:srgbClr val="00B28E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de-DE" sz="2800" b="1" dirty="0">
                <a:solidFill>
                  <a:prstClr val="black"/>
                </a:solidFill>
              </a:rPr>
              <a:t>           INHALTE DER PRÄSENTATION</a:t>
            </a:r>
            <a:endParaRPr lang="de-DE" sz="2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3553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9ADC549-84DF-4255-86D8-709A029CD4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07998"/>
          </a:xfrm>
        </p:spPr>
        <p:txBody>
          <a:bodyPr>
            <a:normAutofit/>
          </a:bodyPr>
          <a:lstStyle/>
          <a:p>
            <a:r>
              <a:rPr lang="de-DE" sz="1800" dirty="0"/>
              <a:t>Ganztagsbildung und -betreuung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C99F90C-C6C5-4485-9015-72DD76F1EF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sz="2000" dirty="0"/>
              <a:t>     </a:t>
            </a:r>
            <a:r>
              <a:rPr lang="de-DE" sz="2400" dirty="0"/>
              <a:t>1. Aufgabenbereiche</a:t>
            </a:r>
          </a:p>
          <a:p>
            <a:pPr marL="514350" indent="-514350">
              <a:buAutoNum type="arabicPeriod"/>
            </a:pPr>
            <a:endParaRPr lang="de-DE" dirty="0"/>
          </a:p>
          <a:p>
            <a:pPr marL="0" indent="0">
              <a:buNone/>
            </a:pPr>
            <a:endParaRPr lang="de-DE" dirty="0"/>
          </a:p>
        </p:txBody>
      </p:sp>
      <p:sp>
        <p:nvSpPr>
          <p:cNvPr id="4" name="Rechteck: abgerundete Ecken 3">
            <a:extLst>
              <a:ext uri="{FF2B5EF4-FFF2-40B4-BE49-F238E27FC236}">
                <a16:creationId xmlns:a16="http://schemas.microsoft.com/office/drawing/2014/main" id="{577D4A9F-77F7-41DB-8F6D-F5720D7D3D91}"/>
              </a:ext>
            </a:extLst>
          </p:cNvPr>
          <p:cNvSpPr/>
          <p:nvPr/>
        </p:nvSpPr>
        <p:spPr>
          <a:xfrm>
            <a:off x="973123" y="2382473"/>
            <a:ext cx="5122877" cy="3808602"/>
          </a:xfrm>
          <a:prstGeom prst="roundRect">
            <a:avLst/>
          </a:prstGeom>
          <a:solidFill>
            <a:srgbClr val="00B28E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Rechteck: abgerundete Ecken 4">
            <a:extLst>
              <a:ext uri="{FF2B5EF4-FFF2-40B4-BE49-F238E27FC236}">
                <a16:creationId xmlns:a16="http://schemas.microsoft.com/office/drawing/2014/main" id="{7BE93FB6-F7A5-4899-8968-4DFD815FA090}"/>
              </a:ext>
            </a:extLst>
          </p:cNvPr>
          <p:cNvSpPr/>
          <p:nvPr/>
        </p:nvSpPr>
        <p:spPr>
          <a:xfrm>
            <a:off x="6096000" y="2382473"/>
            <a:ext cx="5122877" cy="380860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3F4A2193-9E7D-49AD-BBD1-3D4B2B59F1B1}"/>
              </a:ext>
            </a:extLst>
          </p:cNvPr>
          <p:cNvSpPr txBox="1"/>
          <p:nvPr/>
        </p:nvSpPr>
        <p:spPr>
          <a:xfrm>
            <a:off x="1275127" y="2617365"/>
            <a:ext cx="4496499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/>
              <a:t>BILDUNG</a:t>
            </a:r>
          </a:p>
          <a:p>
            <a:endParaRPr lang="de-DE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dirty="0"/>
              <a:t>Individuelles Lernen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de-DE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dirty="0"/>
              <a:t>Themenunterricht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de-DE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dirty="0"/>
              <a:t>Pädagogische Begleitung (z.B. Mittags-band)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de-DE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dirty="0"/>
              <a:t>Pädagogische Angebote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de-DE" dirty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de-DE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C4117428-DF4C-429F-85C5-EF6CF3210039}"/>
              </a:ext>
            </a:extLst>
          </p:cNvPr>
          <p:cNvSpPr txBox="1"/>
          <p:nvPr/>
        </p:nvSpPr>
        <p:spPr>
          <a:xfrm>
            <a:off x="6398004" y="2617365"/>
            <a:ext cx="4496499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/>
              <a:t>BETREUUNG</a:t>
            </a:r>
          </a:p>
          <a:p>
            <a:endParaRPr lang="de-DE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dirty="0"/>
              <a:t>Frühbetreuung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de-DE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dirty="0"/>
              <a:t>Spätbetreuung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de-DE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dirty="0"/>
              <a:t>Ferienbetreuung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de-DE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dirty="0"/>
              <a:t>Halbtagsbetreuung/Mittagsbetreuung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de-DE" dirty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de-DE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01BBC67E-4AE0-4099-9DB4-07D492AD8B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27297" y="40518"/>
            <a:ext cx="1926503" cy="106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8816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9ADC549-84DF-4255-86D8-709A029CD4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07998"/>
          </a:xfrm>
        </p:spPr>
        <p:txBody>
          <a:bodyPr>
            <a:normAutofit/>
          </a:bodyPr>
          <a:lstStyle/>
          <a:p>
            <a:r>
              <a:rPr lang="de-DE" sz="1800" dirty="0"/>
              <a:t>Ganztagsbildung und -betreuung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C99F90C-C6C5-4485-9015-72DD76F1EF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/>
              <a:t>     </a:t>
            </a:r>
            <a:r>
              <a:rPr lang="de-DE" sz="2400" dirty="0"/>
              <a:t>1. Aufgabenbereiche</a:t>
            </a:r>
          </a:p>
          <a:p>
            <a:pPr marL="514350" indent="-514350">
              <a:buAutoNum type="arabicPeriod"/>
            </a:pPr>
            <a:endParaRPr lang="de-DE" dirty="0"/>
          </a:p>
          <a:p>
            <a:pPr marL="0" indent="0">
              <a:buNone/>
            </a:pPr>
            <a:endParaRPr lang="de-DE" dirty="0"/>
          </a:p>
        </p:txBody>
      </p:sp>
      <p:sp>
        <p:nvSpPr>
          <p:cNvPr id="4" name="Rechteck: abgerundete Ecken 3">
            <a:extLst>
              <a:ext uri="{FF2B5EF4-FFF2-40B4-BE49-F238E27FC236}">
                <a16:creationId xmlns:a16="http://schemas.microsoft.com/office/drawing/2014/main" id="{577D4A9F-77F7-41DB-8F6D-F5720D7D3D91}"/>
              </a:ext>
            </a:extLst>
          </p:cNvPr>
          <p:cNvSpPr/>
          <p:nvPr/>
        </p:nvSpPr>
        <p:spPr>
          <a:xfrm>
            <a:off x="973123" y="2382473"/>
            <a:ext cx="10380677" cy="3808602"/>
          </a:xfrm>
          <a:prstGeom prst="roundRect">
            <a:avLst/>
          </a:prstGeom>
          <a:solidFill>
            <a:srgbClr val="00B28E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3F4A2193-9E7D-49AD-BBD1-3D4B2B59F1B1}"/>
              </a:ext>
            </a:extLst>
          </p:cNvPr>
          <p:cNvSpPr txBox="1"/>
          <p:nvPr/>
        </p:nvSpPr>
        <p:spPr>
          <a:xfrm>
            <a:off x="1275127" y="2617365"/>
            <a:ext cx="976478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/>
              <a:t>BILDUNG</a:t>
            </a:r>
          </a:p>
          <a:p>
            <a:endParaRPr lang="de-DE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dirty="0"/>
              <a:t>Individuelles Lernen: Bezugsfachkräfte der Klasse, Kooperation mit </a:t>
            </a:r>
            <a:r>
              <a:rPr lang="de-DE" dirty="0" err="1"/>
              <a:t>KlassenlehrerIn</a:t>
            </a:r>
            <a:r>
              <a:rPr lang="de-DE" dirty="0"/>
              <a:t>, Übungsstunde mit Unterrichtsinhalten, Klassenrat, …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de-DE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dirty="0"/>
              <a:t>Themenunterricht: Mo + Do 13:30-15:00 Uhr, 3 pro Jahr, Wahlmöglichkeiten, Erfahrungslernen 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de-DE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dirty="0"/>
              <a:t>Pädagogische Begleitung (z.B. Mensa/Mittagsband): Organisation der Abläufe, Vermittlung Esskultur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de-DE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dirty="0"/>
              <a:t>Pädagogische Angebote in den Betreuungsbausteinen: Projekte, Kreativ- und Bewegungsangebote, Sozialkompetenz, Ausflüge, …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de-DE" dirty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F72E419C-C76E-49A9-B338-320CC61481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27297" y="40785"/>
            <a:ext cx="1926503" cy="106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8383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9ADC549-84DF-4255-86D8-709A029CD4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07998"/>
          </a:xfrm>
        </p:spPr>
        <p:txBody>
          <a:bodyPr>
            <a:normAutofit/>
          </a:bodyPr>
          <a:lstStyle/>
          <a:p>
            <a:r>
              <a:rPr lang="de-DE" sz="1800" dirty="0"/>
              <a:t>Ganztagsbildung und -betreuung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C99F90C-C6C5-4485-9015-72DD76F1EF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/>
              <a:t>     </a:t>
            </a:r>
            <a:r>
              <a:rPr lang="de-DE" sz="2400" dirty="0"/>
              <a:t>2. Betreuungsbausteine</a:t>
            </a:r>
          </a:p>
          <a:p>
            <a:pPr marL="0" indent="0">
              <a:buNone/>
            </a:pPr>
            <a:endParaRPr lang="de-DE" dirty="0"/>
          </a:p>
        </p:txBody>
      </p:sp>
      <p:sp>
        <p:nvSpPr>
          <p:cNvPr id="4" name="Rechteck: abgerundete Ecken 3">
            <a:extLst>
              <a:ext uri="{FF2B5EF4-FFF2-40B4-BE49-F238E27FC236}">
                <a16:creationId xmlns:a16="http://schemas.microsoft.com/office/drawing/2014/main" id="{577D4A9F-77F7-41DB-8F6D-F5720D7D3D91}"/>
              </a:ext>
            </a:extLst>
          </p:cNvPr>
          <p:cNvSpPr/>
          <p:nvPr/>
        </p:nvSpPr>
        <p:spPr>
          <a:xfrm>
            <a:off x="973123" y="2382473"/>
            <a:ext cx="5122877" cy="380860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Rechteck: abgerundete Ecken 4">
            <a:extLst>
              <a:ext uri="{FF2B5EF4-FFF2-40B4-BE49-F238E27FC236}">
                <a16:creationId xmlns:a16="http://schemas.microsoft.com/office/drawing/2014/main" id="{7BE93FB6-F7A5-4899-8968-4DFD815FA090}"/>
              </a:ext>
            </a:extLst>
          </p:cNvPr>
          <p:cNvSpPr/>
          <p:nvPr/>
        </p:nvSpPr>
        <p:spPr>
          <a:xfrm>
            <a:off x="6096000" y="2382473"/>
            <a:ext cx="5122877" cy="380860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3F4A2193-9E7D-49AD-BBD1-3D4B2B59F1B1}"/>
              </a:ext>
            </a:extLst>
          </p:cNvPr>
          <p:cNvSpPr txBox="1"/>
          <p:nvPr/>
        </p:nvSpPr>
        <p:spPr>
          <a:xfrm>
            <a:off x="1275127" y="2617365"/>
            <a:ext cx="4496499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/>
              <a:t>Ganztagsklassen</a:t>
            </a:r>
          </a:p>
          <a:p>
            <a:endParaRPr lang="de-DE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sz="2000" dirty="0"/>
              <a:t>Frühbetreuung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de-DE" sz="20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sz="2000" dirty="0"/>
              <a:t>Spätbetreuung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de-DE" sz="20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sz="2000" dirty="0"/>
              <a:t>Ferienbetreuung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de-DE" sz="20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sz="2000" dirty="0"/>
              <a:t>Ferienfrühbetreuung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de-DE" dirty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de-DE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C4117428-DF4C-429F-85C5-EF6CF3210039}"/>
              </a:ext>
            </a:extLst>
          </p:cNvPr>
          <p:cNvSpPr txBox="1"/>
          <p:nvPr/>
        </p:nvSpPr>
        <p:spPr>
          <a:xfrm>
            <a:off x="6398004" y="2617365"/>
            <a:ext cx="4496499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/>
              <a:t>Halbtagsklassen</a:t>
            </a:r>
          </a:p>
          <a:p>
            <a:endParaRPr lang="de-DE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sz="2000" dirty="0"/>
              <a:t>Frühbetreuung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de-DE" sz="20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sz="2000" dirty="0"/>
              <a:t>Mittagsbetreuung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de-DE" dirty="0"/>
          </a:p>
          <a:p>
            <a:endParaRPr lang="de-DE" dirty="0"/>
          </a:p>
          <a:p>
            <a:endParaRPr lang="de-DE" dirty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de-DE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7B439C90-3EE8-4C3A-89EF-35E338DAB2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27560" y="110649"/>
            <a:ext cx="1926240" cy="1065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630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9ADC549-84DF-4255-86D8-709A029CD4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07998"/>
          </a:xfrm>
        </p:spPr>
        <p:txBody>
          <a:bodyPr>
            <a:normAutofit/>
          </a:bodyPr>
          <a:lstStyle/>
          <a:p>
            <a:r>
              <a:rPr lang="de-DE" sz="1800" dirty="0"/>
              <a:t>Ganztagsbildung und -betreuung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C99F90C-C6C5-4485-9015-72DD76F1EF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/>
              <a:t>     </a:t>
            </a:r>
            <a:r>
              <a:rPr lang="de-DE" sz="2400" dirty="0"/>
              <a:t>2.2 Betreuungsbausteine für </a:t>
            </a:r>
            <a:r>
              <a:rPr lang="de-DE" b="1" dirty="0"/>
              <a:t>Ganztagsklassen</a:t>
            </a:r>
          </a:p>
          <a:p>
            <a:pPr marL="0" indent="0">
              <a:buNone/>
            </a:pPr>
            <a:endParaRPr lang="de-DE" dirty="0"/>
          </a:p>
        </p:txBody>
      </p:sp>
      <p:sp>
        <p:nvSpPr>
          <p:cNvPr id="4" name="Rechteck: abgerundete Ecken 3">
            <a:extLst>
              <a:ext uri="{FF2B5EF4-FFF2-40B4-BE49-F238E27FC236}">
                <a16:creationId xmlns:a16="http://schemas.microsoft.com/office/drawing/2014/main" id="{577D4A9F-77F7-41DB-8F6D-F5720D7D3D91}"/>
              </a:ext>
            </a:extLst>
          </p:cNvPr>
          <p:cNvSpPr/>
          <p:nvPr/>
        </p:nvSpPr>
        <p:spPr>
          <a:xfrm>
            <a:off x="973123" y="2382473"/>
            <a:ext cx="10380677" cy="380860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3F4A2193-9E7D-49AD-BBD1-3D4B2B59F1B1}"/>
              </a:ext>
            </a:extLst>
          </p:cNvPr>
          <p:cNvSpPr txBox="1"/>
          <p:nvPr/>
        </p:nvSpPr>
        <p:spPr>
          <a:xfrm>
            <a:off x="1297846" y="2578614"/>
            <a:ext cx="9731229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/>
              <a:t>Frühbetreuung</a:t>
            </a:r>
          </a:p>
          <a:p>
            <a:endParaRPr lang="de-DE" sz="800" b="1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dirty="0"/>
              <a:t>Mo-Fr 07:00-08:00 Uhr an Schultagen </a:t>
            </a:r>
          </a:p>
          <a:p>
            <a:endParaRPr lang="de-DE" sz="8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dirty="0"/>
              <a:t>Flexible Bringzeit zwischen 07:00-07:45 Uhr ohne Voranmeldung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de-DE" sz="8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dirty="0"/>
              <a:t>Alle Wochentage gebucht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de-DE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dirty="0"/>
              <a:t>(Gemeinsames) Spielen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de-DE" sz="8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dirty="0"/>
              <a:t>Lesen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de-DE" sz="8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dirty="0"/>
              <a:t>Verzehr mitgebrachtes Frühstück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de-DE" dirty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de-DE" dirty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32984D6B-1C85-4C74-AD01-C23214A74C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27560" y="49062"/>
            <a:ext cx="1926240" cy="1065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2803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9ADC549-84DF-4255-86D8-709A029CD4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07998"/>
          </a:xfrm>
        </p:spPr>
        <p:txBody>
          <a:bodyPr>
            <a:normAutofit/>
          </a:bodyPr>
          <a:lstStyle/>
          <a:p>
            <a:r>
              <a:rPr lang="de-DE" sz="1800" dirty="0"/>
              <a:t>Ganztagsbildung und -betreuung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C99F90C-C6C5-4485-9015-72DD76F1EF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/>
              <a:t>     </a:t>
            </a:r>
            <a:r>
              <a:rPr lang="de-DE" sz="2400" dirty="0"/>
              <a:t>2.2 Betreuungsbausteine für </a:t>
            </a:r>
            <a:r>
              <a:rPr lang="de-DE" b="1" dirty="0"/>
              <a:t>Ganztagsklassen</a:t>
            </a:r>
          </a:p>
          <a:p>
            <a:pPr marL="0" indent="0">
              <a:buNone/>
            </a:pPr>
            <a:endParaRPr lang="de-DE" dirty="0"/>
          </a:p>
        </p:txBody>
      </p:sp>
      <p:sp>
        <p:nvSpPr>
          <p:cNvPr id="4" name="Rechteck: abgerundete Ecken 3">
            <a:extLst>
              <a:ext uri="{FF2B5EF4-FFF2-40B4-BE49-F238E27FC236}">
                <a16:creationId xmlns:a16="http://schemas.microsoft.com/office/drawing/2014/main" id="{577D4A9F-77F7-41DB-8F6D-F5720D7D3D91}"/>
              </a:ext>
            </a:extLst>
          </p:cNvPr>
          <p:cNvSpPr/>
          <p:nvPr/>
        </p:nvSpPr>
        <p:spPr>
          <a:xfrm>
            <a:off x="973123" y="2382473"/>
            <a:ext cx="10380677" cy="380860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3F4A2193-9E7D-49AD-BBD1-3D4B2B59F1B1}"/>
              </a:ext>
            </a:extLst>
          </p:cNvPr>
          <p:cNvSpPr txBox="1"/>
          <p:nvPr/>
        </p:nvSpPr>
        <p:spPr>
          <a:xfrm>
            <a:off x="1275127" y="2617365"/>
            <a:ext cx="973122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/>
              <a:t>Spätbetreuung</a:t>
            </a:r>
          </a:p>
          <a:p>
            <a:endParaRPr lang="de-DE" sz="2400" b="1" dirty="0"/>
          </a:p>
          <a:p>
            <a:endParaRPr lang="de-DE" sz="800" b="1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5B4BC0C3-F563-4E79-988C-7A45E7BAE2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27297" y="98331"/>
            <a:ext cx="1926503" cy="1060796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F1E0B997-6D07-4A05-8B10-031453E64A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6908" y="3428999"/>
            <a:ext cx="4273360" cy="2403765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6DE7569A-F05A-4F32-849D-1ADF2FB11C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0541" y="3428998"/>
            <a:ext cx="4956919" cy="2403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4899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9ADC549-84DF-4255-86D8-709A029CD4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07998"/>
          </a:xfrm>
        </p:spPr>
        <p:txBody>
          <a:bodyPr>
            <a:normAutofit/>
          </a:bodyPr>
          <a:lstStyle/>
          <a:p>
            <a:r>
              <a:rPr lang="de-DE" sz="1800" dirty="0"/>
              <a:t>Ganztagsbildung und -betreuung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C99F90C-C6C5-4485-9015-72DD76F1EF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/>
              <a:t>     </a:t>
            </a:r>
            <a:r>
              <a:rPr lang="de-DE" sz="2400" dirty="0"/>
              <a:t>2.2 Betreuungsbausteine für </a:t>
            </a:r>
            <a:r>
              <a:rPr lang="de-DE" b="1" dirty="0"/>
              <a:t>Ganztagsklassen</a:t>
            </a:r>
          </a:p>
          <a:p>
            <a:pPr marL="0" indent="0">
              <a:buNone/>
            </a:pPr>
            <a:endParaRPr lang="de-DE" dirty="0"/>
          </a:p>
        </p:txBody>
      </p:sp>
      <p:sp>
        <p:nvSpPr>
          <p:cNvPr id="4" name="Rechteck: abgerundete Ecken 3">
            <a:extLst>
              <a:ext uri="{FF2B5EF4-FFF2-40B4-BE49-F238E27FC236}">
                <a16:creationId xmlns:a16="http://schemas.microsoft.com/office/drawing/2014/main" id="{577D4A9F-77F7-41DB-8F6D-F5720D7D3D91}"/>
              </a:ext>
            </a:extLst>
          </p:cNvPr>
          <p:cNvSpPr/>
          <p:nvPr/>
        </p:nvSpPr>
        <p:spPr>
          <a:xfrm>
            <a:off x="973123" y="2382473"/>
            <a:ext cx="10380677" cy="380860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3F4A2193-9E7D-49AD-BBD1-3D4B2B59F1B1}"/>
              </a:ext>
            </a:extLst>
          </p:cNvPr>
          <p:cNvSpPr txBox="1"/>
          <p:nvPr/>
        </p:nvSpPr>
        <p:spPr>
          <a:xfrm>
            <a:off x="1275127" y="2617365"/>
            <a:ext cx="9731229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/>
              <a:t>Spätbetreuung</a:t>
            </a:r>
          </a:p>
          <a:p>
            <a:endParaRPr lang="de-DE" sz="800" b="1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dirty="0"/>
              <a:t>Mo-Do 15:00-17:00 Uhr und Fr 12:30/13:15-17:00 Uhr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de-DE" sz="8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dirty="0"/>
              <a:t>Direkt im Anschluss an den Unterricht mit Voranmeldung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de-DE" sz="8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dirty="0"/>
              <a:t>Flexible Abholzeit mit Voranmeldung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de-DE" sz="8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dirty="0"/>
              <a:t>Alle Wochentage gebucht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de-DE" dirty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de-DE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dirty="0"/>
              <a:t>Offene Angebote  - Kreativ, Sport, Ruheraum, (Gruppen)spiele, …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5B4BC0C3-F563-4E79-988C-7A45E7BAE2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27297" y="98331"/>
            <a:ext cx="1926503" cy="106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7663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733</Words>
  <Application>Microsoft Office PowerPoint</Application>
  <PresentationFormat>Breitbild</PresentationFormat>
  <Paragraphs>220</Paragraphs>
  <Slides>20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20</vt:i4>
      </vt:variant>
    </vt:vector>
  </HeadingPairs>
  <TitlesOfParts>
    <vt:vector size="25" baseType="lpstr">
      <vt:lpstr>Arial</vt:lpstr>
      <vt:lpstr>Calibri</vt:lpstr>
      <vt:lpstr>Calibri Light</vt:lpstr>
      <vt:lpstr>Wingdings</vt:lpstr>
      <vt:lpstr>Office</vt:lpstr>
      <vt:lpstr>Deutsch-Französische Grundschule Sillenbuch</vt:lpstr>
      <vt:lpstr>Ganztagsbildung und -betreuung</vt:lpstr>
      <vt:lpstr>Ganztagsbildung und -betreuung</vt:lpstr>
      <vt:lpstr>Ganztagsbildung und -betreuung</vt:lpstr>
      <vt:lpstr>Ganztagsbildung und -betreuung</vt:lpstr>
      <vt:lpstr>Ganztagsbildung und -betreuung</vt:lpstr>
      <vt:lpstr>Ganztagsbildung und -betreuung</vt:lpstr>
      <vt:lpstr>Ganztagsbildung und -betreuung</vt:lpstr>
      <vt:lpstr>Ganztagsbildung und -betreuung</vt:lpstr>
      <vt:lpstr>Ganztagsbildung und -betreuung</vt:lpstr>
      <vt:lpstr>Ganztagsbildung und -betreuung</vt:lpstr>
      <vt:lpstr>Ganztagsbildung und -betreuung</vt:lpstr>
      <vt:lpstr>Ganztagsbildung und -betreuung</vt:lpstr>
      <vt:lpstr>Ganztagsbildung und -betreuung</vt:lpstr>
      <vt:lpstr>Ganztagsbildung und -betreuung</vt:lpstr>
      <vt:lpstr>Ganztagsbildung und -betreuung</vt:lpstr>
      <vt:lpstr>Ganztagsbildung und -betreuung</vt:lpstr>
      <vt:lpstr>Ganztagsbildung und -betreuung</vt:lpstr>
      <vt:lpstr>Ganztagsbildung und -betreuung</vt:lpstr>
      <vt:lpstr>Ganztagsbildung und -betreuung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Deutsch-Französische Grundschule Sillenbuch</dc:title>
  <dc:creator>FAO</dc:creator>
  <cp:lastModifiedBy>Axel Hanser</cp:lastModifiedBy>
  <cp:revision>93</cp:revision>
  <dcterms:created xsi:type="dcterms:W3CDTF">2021-03-02T15:43:18Z</dcterms:created>
  <dcterms:modified xsi:type="dcterms:W3CDTF">2024-11-06T11:40:16Z</dcterms:modified>
</cp:coreProperties>
</file>